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4"/>
  </p:notesMasterIdLst>
  <p:sldIdLst>
    <p:sldId id="328" r:id="rId3"/>
    <p:sldId id="359" r:id="rId4"/>
    <p:sldId id="375" r:id="rId5"/>
    <p:sldId id="383" r:id="rId6"/>
    <p:sldId id="387" r:id="rId7"/>
    <p:sldId id="388" r:id="rId8"/>
    <p:sldId id="385" r:id="rId9"/>
    <p:sldId id="386" r:id="rId10"/>
    <p:sldId id="381" r:id="rId11"/>
    <p:sldId id="362" r:id="rId12"/>
    <p:sldId id="389" r:id="rId13"/>
    <p:sldId id="390" r:id="rId14"/>
    <p:sldId id="365" r:id="rId15"/>
    <p:sldId id="391" r:id="rId16"/>
    <p:sldId id="374" r:id="rId17"/>
    <p:sldId id="392" r:id="rId18"/>
    <p:sldId id="379" r:id="rId19"/>
    <p:sldId id="393" r:id="rId20"/>
    <p:sldId id="394" r:id="rId21"/>
    <p:sldId id="380" r:id="rId22"/>
    <p:sldId id="3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1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/>
    <p:restoredTop sz="93265"/>
  </p:normalViewPr>
  <p:slideViewPr>
    <p:cSldViewPr snapToGrid="0" snapToObjects="1">
      <p:cViewPr varScale="1">
        <p:scale>
          <a:sx n="119" d="100"/>
          <a:sy n="119" d="100"/>
        </p:scale>
        <p:origin x="45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2" d="100"/>
          <a:sy n="162" d="100"/>
        </p:scale>
        <p:origin x="4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AB98-F0B7-7A49-8AD8-99666195728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BAF7-535A-6242-BE23-F02C7AEAA4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0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o</a:t>
            </a:r>
            <a:r>
              <a:rPr lang="en-US" altLang="zh-CN" dirty="0"/>
              <a:t>licy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</a:p>
          <a:p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expanding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r>
              <a:rPr lang="zh-CN" altLang="en-US" dirty="0"/>
              <a:t> </a:t>
            </a:r>
            <a:r>
              <a:rPr lang="en-US" altLang="zh-CN" dirty="0"/>
              <a:t>insurance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self-discharge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advice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BAF7-535A-6242-BE23-F02C7AEAA43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4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BAF7-535A-6242-BE23-F02C7AEAA4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5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BAF7-535A-6242-BE23-F02C7AEAA4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53CF-2514-ED53-5A83-51ECCE782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9251A-51E6-2033-CD41-9D9BF0FC5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3351B-4EA7-441F-EA34-76451D36A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CA2B4-4C93-922C-75F6-E8C844EF5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BAF7-535A-6242-BE23-F02C7AEAA43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0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9530-DD1C-528F-6492-BDCC26B7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D6FD2-5616-B865-BDDC-E3646A232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B3826-12A8-166F-6D2C-631829E1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7972C-F02D-29E1-8866-4642EA5B5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9BAF7-535A-6242-BE23-F02C7AEAA43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3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g"/><Relationship Id="rId4" Type="http://schemas.openxmlformats.org/officeDocument/2006/relationships/image" Target="../media/image14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AAF7C3-A3E3-0F4B-BC1E-8BF967B7F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BB73A-1D9A-0B40-812F-E7B3C0CE8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1124712"/>
            <a:ext cx="6370257" cy="13074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A2DF-E569-3F47-9756-5605F68DD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2596291"/>
            <a:ext cx="6370257" cy="1249844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1693-2D97-B341-9A10-A738BFB4E999}"/>
              </a:ext>
            </a:extLst>
          </p:cNvPr>
          <p:cNvSpPr/>
          <p:nvPr userDrawn="1"/>
        </p:nvSpPr>
        <p:spPr>
          <a:xfrm>
            <a:off x="0" y="5517931"/>
            <a:ext cx="12192000" cy="13400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98341-1D02-9849-9164-B79B20443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2" y="5517931"/>
            <a:ext cx="2839772" cy="13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LSE</a:t>
            </a:r>
            <a:r>
              <a:rPr lang="en-US" altLang="zh-CN" dirty="0" err="1"/>
              <a:t>HealthPolicy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5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39A90B-F9E9-4B4B-9821-3AC183A51D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1995B3-9C18-0B46-9DB9-FF4EBBCF9BF7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2027238" y="4468641"/>
            <a:ext cx="8174745" cy="712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lang="en-US" sz="1600" b="0" i="0" kern="1200" cap="small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394D-C8DE-2241-B208-DA70916AE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175" y="1700212"/>
            <a:ext cx="735627" cy="55580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30009-2503-624C-A582-9F3ABD1EC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7713" y="1700213"/>
            <a:ext cx="8184270" cy="24561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2E961E8-E800-804F-82D4-6A7C3B49D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0A254F-FD11-B345-9418-7408A3B62E34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40D5B6-1B0D-1543-BC71-A170810D36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309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3" orient="horz" pos="2341">
          <p15:clr>
            <a:srgbClr val="FBAE40"/>
          </p15:clr>
        </p15:guide>
        <p15:guide id="4" pos="642">
          <p15:clr>
            <a:srgbClr val="FBAE40"/>
          </p15:clr>
        </p15:guide>
        <p15:guide id="5" pos="12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1D304E-E920-994A-BDCE-74BCD41F3B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1995B3-9C18-0B46-9DB9-FF4EBBCF9BF7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2027238" y="4468641"/>
            <a:ext cx="8174745" cy="712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lang="en-US" sz="1600" b="0" i="0" kern="1200" cap="small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394D-C8DE-2241-B208-DA70916AE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175" y="1700212"/>
            <a:ext cx="735627" cy="55580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30009-2503-624C-A582-9F3ABD1EC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7713" y="1700213"/>
            <a:ext cx="8184270" cy="24561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0A254F-FD11-B345-9418-7408A3B62E34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C9267AC-3FAE-D64E-BF6E-F8A2AF3AF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1BBA82F-86B3-FD46-B97F-64C96563C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11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3" orient="horz" pos="2341">
          <p15:clr>
            <a:srgbClr val="FBAE40"/>
          </p15:clr>
        </p15:guide>
        <p15:guide id="4" pos="642">
          <p15:clr>
            <a:srgbClr val="FBAE40"/>
          </p15:clr>
        </p15:guide>
        <p15:guide id="5" pos="12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7863A3-3C37-1A45-BBD5-F6DC84700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1995B3-9C18-0B46-9DB9-FF4EBBCF9BF7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2027238" y="4468641"/>
            <a:ext cx="8174745" cy="712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lang="en-US" sz="1600" b="0" i="0" kern="1200" cap="small" dirty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394D-C8DE-2241-B208-DA70916AE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175" y="1700212"/>
            <a:ext cx="735627" cy="55580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30009-2503-624C-A582-9F3ABD1EC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7713" y="1700213"/>
            <a:ext cx="8184270" cy="24561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0A254F-FD11-B345-9418-7408A3B62E34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22C82ED-1C36-7F40-8275-311BBACDEE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C56E6C31-B0D7-D645-9979-BAC9937D65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7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3" orient="horz" pos="2341">
          <p15:clr>
            <a:srgbClr val="FBAE40"/>
          </p15:clr>
        </p15:guide>
        <p15:guide id="4" pos="642">
          <p15:clr>
            <a:srgbClr val="FBAE40"/>
          </p15:clr>
        </p15:guide>
        <p15:guide id="5" pos="12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A439F6-A9BA-1B45-A7E3-F7505379F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1995B3-9C18-0B46-9DB9-FF4EBBCF9BF7}"/>
              </a:ext>
            </a:extLst>
          </p:cNvPr>
          <p:cNvSpPr>
            <a:spLocks noGrp="1"/>
          </p:cNvSpPr>
          <p:nvPr>
            <p:ph type="body" sz="half" idx="13"/>
          </p:nvPr>
        </p:nvSpPr>
        <p:spPr bwMode="gray">
          <a:xfrm>
            <a:off x="2027238" y="4468641"/>
            <a:ext cx="8174745" cy="7129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lang="en-US" sz="1600" b="0" i="0" kern="1200" cap="small" dirty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394D-C8DE-2241-B208-DA70916AE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175" y="1700212"/>
            <a:ext cx="735627" cy="555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C5ED70-D288-9542-8589-E9E533DDDD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97712" y="3462338"/>
            <a:ext cx="342900" cy="25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30009-2503-624C-A582-9F3ABD1EC6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7713" y="1700213"/>
            <a:ext cx="8184270" cy="24561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E0112B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Quotation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E2E961E8-E800-804F-82D4-6A7C3B49D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0A254F-FD11-B345-9418-7408A3B62E34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52082-5A5F-AC40-8317-A7339DC7D91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1796" y="1694644"/>
            <a:ext cx="753006" cy="546536"/>
          </a:xfrm>
          <a:prstGeom prst="rect">
            <a:avLst/>
          </a:prstGeom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0137E858-7EFB-C543-97F8-2D57367610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23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3" orient="horz" pos="2341">
          <p15:clr>
            <a:srgbClr val="FBAE40"/>
          </p15:clr>
        </p15:guide>
        <p15:guide id="4" pos="642">
          <p15:clr>
            <a:srgbClr val="FBAE40"/>
          </p15:clr>
        </p15:guide>
        <p15:guide id="5" pos="12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A9329-C604-4B4B-81FB-84D6CBBB3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6C9822D-535A-A846-900D-A3BCAB66E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B65CC-40B5-F84F-A7CA-EBD3F9102B00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57E2542-1CDA-B549-AAD5-A1752A3DFD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296" y="2492377"/>
            <a:ext cx="10442856" cy="3480510"/>
          </a:xfrm>
        </p:spPr>
        <p:txBody>
          <a:bodyPr>
            <a:normAutofit/>
          </a:bodyPr>
          <a:lstStyle>
            <a:lvl1pPr marL="7937" marR="0" indent="0" algn="l" defTabSz="914400" rtl="0" eaLnBrk="1" fontAlgn="auto" latinLnBrk="0" hangingPunct="1">
              <a:lnSpc>
                <a:spcPts val="45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3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ts val="4500"/>
              </a:lnSpc>
            </a:pPr>
            <a:r>
              <a:rPr lang="en-GB" sz="3600" b="1" i="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LSE is a world leading university, specialising in social sciences, with a global community of people and ideas that transform the world.</a:t>
            </a:r>
            <a:endParaRPr lang="en-GB" sz="3600" b="1" i="0" dirty="0">
              <a:solidFill>
                <a:srgbClr val="F43131"/>
              </a:solidFill>
              <a:effectLst/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F086A8C-86B8-904C-BFDC-BC7623F452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882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46">
          <p15:clr>
            <a:srgbClr val="FBAE40"/>
          </p15:clr>
        </p15:guide>
        <p15:guide id="3" pos="7310">
          <p15:clr>
            <a:srgbClr val="FBAE40"/>
          </p15:clr>
        </p15:guide>
        <p15:guide id="4" orient="horz" pos="15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AF37E-CDA6-F24C-8CDC-99DE59329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DB8C2E-76B8-E54E-8904-5DD68DE36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EDFC9-472F-D340-AE89-53AF54C4B28F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31D2CF-D9C8-804C-B7C2-98F36E262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8296" y="2492376"/>
            <a:ext cx="10442856" cy="3480511"/>
          </a:xfrm>
        </p:spPr>
        <p:txBody>
          <a:bodyPr>
            <a:normAutofit/>
          </a:bodyPr>
          <a:lstStyle>
            <a:lvl1pPr marL="5953" marR="0" indent="0" algn="l" defTabSz="685800" rtl="0" eaLnBrk="1" fontAlgn="auto" latinLnBrk="0" hangingPunct="1">
              <a:lnSpc>
                <a:spcPts val="45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3500">
                <a:solidFill>
                  <a:schemeClr val="bg1"/>
                </a:solidFill>
              </a:defRPr>
            </a:lvl1pPr>
          </a:lstStyle>
          <a:p>
            <a:pPr marL="5953" marR="0" lvl="0" indent="0" algn="l" defTabSz="685800" rtl="0" eaLnBrk="1" fontAlgn="auto" latinLnBrk="0" hangingPunct="1">
              <a:lnSpc>
                <a:spcPts val="45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3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provide a dynamic and diverse education and research environment attracting the brightest minds from across the globe.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93DB9E9-9391-9D42-AC10-90DF6D4DCE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83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46">
          <p15:clr>
            <a:srgbClr val="FBAE40"/>
          </p15:clr>
        </p15:guide>
        <p15:guide id="3" pos="7310">
          <p15:clr>
            <a:srgbClr val="FBAE40"/>
          </p15:clr>
        </p15:guide>
        <p15:guide id="4" orient="horz" pos="157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A4E88-A69D-8849-A4AD-A8A23F10D7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6AADD-76EC-5743-9917-5F2414A37081}"/>
              </a:ext>
            </a:extLst>
          </p:cNvPr>
          <p:cNvSpPr/>
          <p:nvPr userDrawn="1"/>
        </p:nvSpPr>
        <p:spPr>
          <a:xfrm>
            <a:off x="1092200" y="2321329"/>
            <a:ext cx="9789600" cy="366301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noAutofit/>
          </a:bodyPr>
          <a:lstStyle/>
          <a:p>
            <a:pPr>
              <a:lnSpc>
                <a:spcPts val="3900"/>
              </a:lnSpc>
            </a:pPr>
            <a:endParaRPr lang="en-GB" sz="3300" b="0" i="0" kern="1200" dirty="0">
              <a:solidFill>
                <a:schemeClr val="bg1"/>
              </a:solidFill>
              <a:effectLst/>
              <a:latin typeface="Roboto Light" pitchFamily="2" charset="0"/>
              <a:ea typeface="Roboto Light" pitchFamily="2" charset="0"/>
              <a:cs typeface="+mn-cs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45B3C34-A840-FE40-883A-8944063AD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07A7B6-1E13-4F4D-97B5-B8A35074392A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68545B8-2F92-7446-9DE3-D757EC0D2A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8295" y="2492376"/>
            <a:ext cx="10451912" cy="3480511"/>
          </a:xfrm>
        </p:spPr>
        <p:txBody>
          <a:bodyPr>
            <a:normAutofit/>
          </a:bodyPr>
          <a:lstStyle>
            <a:lvl1pPr marL="7937" marR="0" indent="0" algn="l" defTabSz="914400" rtl="0" eaLnBrk="1" fontAlgn="auto" latinLnBrk="0" hangingPunct="1">
              <a:lnSpc>
                <a:spcPts val="45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3500">
                <a:solidFill>
                  <a:schemeClr val="bg1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lang="en-GB" sz="3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Through our world-leading teaching and research, we are preparing the next generation to face the challenges of tomorrow.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7CE1E39-2AB0-1C48-86F0-6ED7668388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00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8C29C-1DD2-A94C-8C3A-4B833556FB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86AADD-76EC-5743-9917-5F2414A37081}"/>
              </a:ext>
            </a:extLst>
          </p:cNvPr>
          <p:cNvSpPr/>
          <p:nvPr userDrawn="1"/>
        </p:nvSpPr>
        <p:spPr>
          <a:xfrm>
            <a:off x="1092200" y="2321329"/>
            <a:ext cx="9789600" cy="3663011"/>
          </a:xfrm>
          <a:prstGeom prst="rect">
            <a:avLst/>
          </a:prstGeom>
          <a:noFill/>
        </p:spPr>
        <p:txBody>
          <a:bodyPr vert="horz" wrap="square" lIns="0" tIns="0" rIns="0" bIns="0" anchor="t" anchorCtr="0">
            <a:noAutofit/>
          </a:bodyPr>
          <a:lstStyle/>
          <a:p>
            <a:pPr>
              <a:lnSpc>
                <a:spcPts val="3900"/>
              </a:lnSpc>
            </a:pPr>
            <a:endParaRPr lang="en-GB" sz="3300" b="0" i="0" kern="1200" dirty="0">
              <a:solidFill>
                <a:schemeClr val="bg1"/>
              </a:solidFill>
              <a:effectLst/>
              <a:latin typeface="Roboto Light" pitchFamily="2" charset="0"/>
              <a:ea typeface="Roboto Light" pitchFamily="2" charset="0"/>
              <a:cs typeface="+mn-cs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CBDB688-64EF-324F-BFAB-D512A89376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647BE0-73F8-4949-A3BB-CF87E2D08977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3559194-CC2B-194D-9EC5-A81B123446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8295" y="2492376"/>
            <a:ext cx="10460964" cy="3480191"/>
          </a:xfrm>
        </p:spPr>
        <p:txBody>
          <a:bodyPr>
            <a:normAutofit/>
          </a:bodyPr>
          <a:lstStyle>
            <a:lvl1pPr marL="7937" marR="0" indent="0" algn="l" defTabSz="914400" rtl="0" eaLnBrk="1" fontAlgn="auto" latinLnBrk="0" hangingPunct="1">
              <a:lnSpc>
                <a:spcPts val="45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3500">
                <a:solidFill>
                  <a:srgbClr val="E0112B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lang="en-GB" sz="3600" b="1" i="0" dirty="0">
                <a:solidFill>
                  <a:srgbClr val="F43131"/>
                </a:solidFill>
                <a:effectLst/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LSE is a world leading university, specialising in social sciences, with a global community of people and ideas that transform the world.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484E4B55-9D39-B34E-BADC-829161B2AA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10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7EFDD48-2EB0-DA42-85CE-9FCABB38B4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24pt</a:t>
            </a:r>
            <a:endParaRPr lang="en-GB" dirty="0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5D3D289E-1295-DD41-8795-64E722CF2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99EFFEF-85B3-5F45-B56E-6A6484C24D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679" y="5884844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lse.ac.uk</a:t>
            </a:r>
            <a:r>
              <a:rPr lang="en-US" dirty="0"/>
              <a:t>/department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812B670-204B-F94A-9B0C-0085E24937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0A5A3C-8E25-7140-BCB2-A4DD678603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D37497-7392-1D4D-A28F-2971B2E376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382166-9CA7-1844-BFE8-1FB02C472C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0996F6-B6E6-D045-ABCD-53F9614A829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10515600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3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40CCB8-576B-C842-93E9-EFF84B761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24pt</a:t>
            </a:r>
            <a:endParaRPr lang="en-GB" dirty="0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1746D9E-E234-F243-BE6C-816D81605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3B172AA-099F-EC45-9311-620EB98927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679" y="5884844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lse.ac.uk</a:t>
            </a:r>
            <a:r>
              <a:rPr lang="en-US" dirty="0"/>
              <a:t>/department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42F6519-B4BB-ED49-B546-2B3674FAF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3EAC51-EC80-4345-9539-5D6DBE607B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E2CDB-66C1-264E-B14F-C51C000066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A5ACF2-F0D0-5243-9014-2AE01AC5DB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50E7D5-215B-4940-A686-F95A8B1A73B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6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1D8E43-F06D-574A-922C-629BC5FE1A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24pt</a:t>
            </a:r>
            <a:endParaRPr lang="en-GB" dirty="0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FE669F6-AD8F-CA48-9D64-823F31CB13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5679" y="5884844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lse.ac.uk</a:t>
            </a:r>
            <a:r>
              <a:rPr lang="en-US" dirty="0"/>
              <a:t>/department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DB4A39A5-AEFA-AC48-91C2-05F6CDE62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64B09B8-BA7A-B740-BB10-BDDD1E59EF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020913-1B9E-4143-B784-59C3B94A2D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6D69D0-0249-154C-8EBE-21D3635B0E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7B2BA4-1629-E742-801B-64EF3EEF9AB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A0B948-AA74-2B47-8FAE-68CBD73561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53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24pt</a:t>
            </a:r>
            <a:endParaRPr lang="en-GB" dirty="0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lse.ac.uk</a:t>
            </a:r>
            <a:r>
              <a:rPr lang="en-US" dirty="0"/>
              <a:t>/</a:t>
            </a:r>
            <a:r>
              <a:rPr lang="en-US" altLang="zh-CN" dirty="0" err="1"/>
              <a:t>lse</a:t>
            </a:r>
            <a:r>
              <a:rPr lang="en-US" altLang="zh-CN" dirty="0"/>
              <a:t>-health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LSE</a:t>
            </a:r>
            <a:r>
              <a:rPr lang="en-US" altLang="zh-CN" dirty="0" err="1"/>
              <a:t>HealthPolicy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31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BC0819C-A6F0-FF44-B7B5-5048941BB8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966651"/>
            <a:ext cx="10153650" cy="528171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60pt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5F28F678-5128-E84A-A50B-D29D6712F8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C6C23041-5B58-0F49-9EE2-80A2BA061E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02FE8-9C79-BE43-99F5-A8F3D004F4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32E1D6-0823-BB47-9D8B-240E4FF2C5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7B8BE-063B-9F45-BE84-0591A8AC61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6ED2D-9FEF-244F-9291-EAECD8040B6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9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8D34B4B-691F-D842-9A74-691FC5C496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966651"/>
            <a:ext cx="10153650" cy="528171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60pt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6F8988C-991D-B641-BFE6-E92BF052D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C113FD7-1B75-4942-A9AD-B0BA087C6E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48295-3DCA-F94C-939F-16C16756A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4B2A0-07CE-0F4C-BE3C-3A1BE665E4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8B320-D44B-B94E-B161-E6996116A7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65696F-F818-B449-92FE-BFF3BD356FD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8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EEA2C39-E549-0549-AD3D-CCFF17CC6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966651"/>
            <a:ext cx="10153650" cy="528171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60pt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61E7D3D-1E2D-7D4F-998A-0FA679A1DB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C8CC05EC-B62E-9C47-9B3C-54AACFF838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39834-6DB2-904A-99F7-8B6F100DDD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E84C0-A1BC-6143-B1E1-CE346C061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D594FB-76FD-0347-8466-546E037A56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9BC38-52E6-C746-9F37-18516F4EE8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D82B8F-7F6A-824A-B6CC-4BE520FE61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966651"/>
            <a:ext cx="10153650" cy="528171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>
              <a:defRPr sz="6000" b="1" i="0" cap="all" baseline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60pt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29FF55-A094-494C-BDFD-4CA871321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LSE</a:t>
            </a:r>
            <a:r>
              <a:rPr lang="en-US" altLang="zh-CN" dirty="0" err="1"/>
              <a:t>HealthPolicy</a:t>
            </a:r>
            <a:endParaRPr lang="en-U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887205A7-1DFC-B44C-A9D9-778026AE1E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3B95DC6-54E1-0549-BD9F-AAFD521A9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A7F648-07EC-9947-89EF-020D3019EC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B160F0-9724-9247-8E01-3D9A824EF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1D6C39-1E90-3C41-A27C-F372B4042D4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42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A3FEE0C-0A96-0248-9516-10BC59EEF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9717407-247D-DA41-9CDC-E95D001991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bg1"/>
              </a:buClr>
              <a:buFont typeface="Wingdings" pitchFamily="2" charset="2"/>
              <a:buChar char="§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– Fifth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4B96331-9581-4E43-ABF0-A901F058A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7D42BA40-87FF-5E42-8A4C-E9433C6F23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4BB3F-7DB8-F64F-BC21-D56FACCE4C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5C75E6-AFEF-F44C-8653-CB4C5BB94B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97838D-875E-8D49-A0FE-D850C83C3B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C19022-A94A-3244-B4B3-0F9EF5A94A7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5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B63E7E-A2E8-BF4C-BE2D-5511C1F26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013BD44-70D3-0447-99F0-C19BF8D53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EF713E7-A59D-234A-9964-F3587B0A5A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0CE2A9-7B0A-6848-9FD9-D42F76C91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bg1"/>
              </a:buClr>
              <a:buFont typeface="Wingdings" pitchFamily="2" charset="2"/>
              <a:buChar char="§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– Fifth level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C375E6C-AF29-7D44-BC26-72893CE531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9783DA-C2D1-0B44-A3E3-1B0FA3858C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3FC20-4946-184E-BDD4-B351F50F8A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421D6-54F7-704C-94C2-9B83DCB0A1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A2BC44-269B-2744-9FD5-6EB519A4540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62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2EE3CEB-CF31-4B46-893E-8D990D23D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3783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B3FA61B-56F3-1640-BA9C-BCCA15087D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@LSE/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2C605C6-4CD7-D74A-A9C5-96A51CD2F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chemeClr val="bg1"/>
              </a:buClr>
              <a:buFont typeface="Wingdings" pitchFamily="2" charset="2"/>
              <a:buChar char="§"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bg1"/>
              </a:buClr>
              <a:buFont typeface="Wingdings" pitchFamily="2" charset="2"/>
              <a:buChar char="§"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– Fifth level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AE90E2F-123F-7E49-B191-98744F7026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20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1800" b="0" i="0" kern="120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Department/Institute/Centre name</a:t>
            </a:r>
            <a:endParaRPr lang="en-GB" sz="1800" b="0" i="0" kern="1200" baseline="0" dirty="0">
              <a:solidFill>
                <a:schemeClr val="bg1"/>
              </a:solidFill>
              <a:effectLst/>
              <a:latin typeface="Roboto Regular" pitchFamily="2" charset="0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779C13-0994-0E4E-9D05-02C4333FC2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6199"/>
            <a:ext cx="198728" cy="1464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BCAA3C-7B7A-F34E-B50D-DFCEB15017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7404" y="6426199"/>
            <a:ext cx="211802" cy="1464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625885-0B08-0144-9594-468620ECF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8226" y="6426199"/>
            <a:ext cx="222262" cy="1464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C0D853B-3E6C-E048-90A0-19BC2D19B5E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3637" y="6426348"/>
            <a:ext cx="245795" cy="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4978138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BA00-8839-D74D-BF23-18ABB194A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6595" y="1527175"/>
            <a:ext cx="5377206" cy="4157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8904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LSE</a:t>
            </a:r>
            <a:r>
              <a:rPr lang="en-US" altLang="zh-CN" dirty="0" err="1"/>
              <a:t>HealthPolicy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69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ED529D-445D-0944-AF7F-259EF22ABC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7AADDF-B893-1F40-A6F9-E4B0C4ADFD0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31356280"/>
              </p:ext>
            </p:extLst>
          </p:nvPr>
        </p:nvGraphicFramePr>
        <p:xfrm>
          <a:off x="3582616" y="2575944"/>
          <a:ext cx="7590207" cy="31107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530069">
                  <a:extLst>
                    <a:ext uri="{9D8B030D-6E8A-4147-A177-3AD203B41FA5}">
                      <a16:colId xmlns:a16="http://schemas.microsoft.com/office/drawing/2014/main" val="3960185239"/>
                    </a:ext>
                  </a:extLst>
                </a:gridCol>
                <a:gridCol w="2530069">
                  <a:extLst>
                    <a:ext uri="{9D8B030D-6E8A-4147-A177-3AD203B41FA5}">
                      <a16:colId xmlns:a16="http://schemas.microsoft.com/office/drawing/2014/main" val="3970087552"/>
                    </a:ext>
                  </a:extLst>
                </a:gridCol>
                <a:gridCol w="2530069">
                  <a:extLst>
                    <a:ext uri="{9D8B030D-6E8A-4147-A177-3AD203B41FA5}">
                      <a16:colId xmlns:a16="http://schemas.microsoft.com/office/drawing/2014/main" val="788991164"/>
                    </a:ext>
                  </a:extLst>
                </a:gridCol>
              </a:tblGrid>
              <a:tr h="38136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Column 1 - Header</a:t>
                      </a:r>
                    </a:p>
                  </a:txBody>
                  <a:tcPr marL="103090" marR="103090" marT="51545" marB="515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1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Column 2 - Header</a:t>
                      </a:r>
                    </a:p>
                  </a:txBody>
                  <a:tcPr marL="103090" marR="103090" marT="51545" marB="5154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112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Column 3 - Header</a:t>
                      </a:r>
                    </a:p>
                  </a:txBody>
                  <a:tcPr marL="103090" marR="103090" marT="51545" marB="5154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11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98365"/>
                  </a:ext>
                </a:extLst>
              </a:tr>
              <a:tr h="545877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1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87505"/>
                  </a:ext>
                </a:extLst>
              </a:tr>
              <a:tr h="545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2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98798"/>
                  </a:ext>
                </a:extLst>
              </a:tr>
              <a:tr h="54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3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716424"/>
                  </a:ext>
                </a:extLst>
              </a:tr>
              <a:tr h="545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4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748519"/>
                  </a:ext>
                </a:extLst>
              </a:tr>
              <a:tr h="5458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5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5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" pitchFamily="2" charset="0"/>
                          <a:cs typeface="Arial" panose="020B0604020202020204" pitchFamily="34" charset="0"/>
                        </a:rPr>
                        <a:t>Row 5</a:t>
                      </a:r>
                    </a:p>
                  </a:txBody>
                  <a:tcPr marL="103090" marR="103090" marT="40587" marB="4058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89778"/>
                  </a:ext>
                </a:extLst>
              </a:tr>
            </a:tbl>
          </a:graphicData>
        </a:graphic>
      </p:graphicFrame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49D7CAD-5A2F-0449-A01D-392B3E8C0453}"/>
              </a:ext>
            </a:extLst>
          </p:cNvPr>
          <p:cNvSpPr txBox="1">
            <a:spLocks/>
          </p:cNvSpPr>
          <p:nvPr userDrawn="1"/>
        </p:nvSpPr>
        <p:spPr>
          <a:xfrm>
            <a:off x="6096000" y="296863"/>
            <a:ext cx="5795963" cy="6111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1800" b="0" i="0" kern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+mj-cs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DDC974E-0D35-CA42-B541-BD8ECCC37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96862"/>
            <a:ext cx="5612606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BF0F7A-D769-CC4A-98BD-0004789D630C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Roboto Regular" pitchFamily="2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A1C40F5D-8EEE-024A-B53E-DB43E4A6628A}"/>
              </a:ext>
            </a:extLst>
          </p:cNvPr>
          <p:cNvSpPr txBox="1">
            <a:spLocks/>
          </p:cNvSpPr>
          <p:nvPr userDrawn="1"/>
        </p:nvSpPr>
        <p:spPr>
          <a:xfrm>
            <a:off x="1019175" y="1700213"/>
            <a:ext cx="2616001" cy="4608512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200" kern="1200">
                <a:solidFill>
                  <a:srgbClr val="F431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baseline="0" dirty="0">
                <a:solidFill>
                  <a:srgbClr val="E0112B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rPr>
              <a:t>Click to edit M</a:t>
            </a:r>
            <a:r>
              <a:rPr lang="en-US" b="0" i="0" dirty="0">
                <a:solidFill>
                  <a:srgbClr val="E0112B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rPr>
              <a:t>aster title style</a:t>
            </a:r>
            <a:endParaRPr lang="en-GB" b="0" i="0" dirty="0">
              <a:solidFill>
                <a:srgbClr val="E0112B"/>
              </a:solidFill>
              <a:latin typeface="Arial" panose="020B0604020202020204" pitchFamily="34" charset="0"/>
              <a:ea typeface="Roboto Medium" pitchFamily="2" charset="0"/>
              <a:cs typeface="Arial" panose="020B0604020202020204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EBB4EBA-25CF-6E4E-BE01-E1A00539F8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00400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LSE</a:t>
            </a:r>
            <a:r>
              <a:rPr lang="en-US" altLang="zh-CN" dirty="0" err="1"/>
              <a:t>HealthPolicy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C60D161-70AB-C240-9240-9D60180657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C288A6-EEC9-C345-83D4-63675A4524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1D65C2-C90D-B84F-90B3-5DB6890B17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E3F8C7-F63F-894F-9E0F-8E6273F4D9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126055-880D-E742-B8D8-D16F0FBADFF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7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B214645-1F46-624A-B6AE-291615736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5176" y="1700213"/>
            <a:ext cx="7537648" cy="4608512"/>
          </a:xfrm>
          <a:prstGeom prst="rect">
            <a:avLst/>
          </a:prstGeom>
        </p:spPr>
        <p:txBody>
          <a:bodyPr vert="horz" anchor="ctr" anchorCtr="0"/>
          <a:lstStyle>
            <a:lvl1pPr marL="2540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CEB35-87E8-1046-A091-74B189E464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5989" y="1695225"/>
            <a:ext cx="2461818" cy="46135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i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b="0" i="0" dirty="0"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rPr>
              <a:t>Click to edit Master title style</a:t>
            </a:r>
            <a:endParaRPr lang="en-GB" b="0" i="0" dirty="0"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32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AEC377AE-1F4E-3A40-A036-610E6D0053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08575" y="3503613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A5AB9DE-0554-E944-A3B2-D9FABB95969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12844" y="3503613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4BFC75B-E634-4A4F-8B4C-D587734E4C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704306" y="3503613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AD510AE7-F4B4-3C4D-B8B4-22A41CF247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0038" y="3503613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5D4F9586-0175-9E43-9ACA-56B07728B0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917113" y="3499609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C39A0EC-9C46-1247-BC41-623BB397C20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10547" y="4994411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08882B08-B9F4-8246-BE1F-23EFED36744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714816" y="4994411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DAD9550-8440-8244-8BC5-A05394521F3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906278" y="4994411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4277CFFB-6033-DC40-B925-DC0D3838C01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02010" y="4994411"/>
            <a:ext cx="1974850" cy="933450"/>
          </a:xfrm>
          <a:prstGeom prst="rect">
            <a:avLst/>
          </a:prstGeom>
        </p:spPr>
        <p:txBody>
          <a:bodyPr anchor="ctr" anchorCtr="0"/>
          <a:lstStyle>
            <a:lvl1pPr marL="2540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6AF6482-5A8D-FC47-8F15-728870A7CDC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0038" y="2919004"/>
            <a:ext cx="8521745" cy="37183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1400" b="1" i="0" dirty="0"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rPr>
              <a:t>A presentation by the Department of XXXXXXXXX in association with</a:t>
            </a:r>
            <a:endParaRPr lang="en-US" sz="1400" b="0" i="0" dirty="0">
              <a:latin typeface="Roboto Medium" pitchFamily="2" charset="0"/>
              <a:ea typeface="Roboto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35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88">
          <p15:clr>
            <a:srgbClr val="FBAE40"/>
          </p15:clr>
        </p15:guide>
        <p15:guide id="3" orient="horz" pos="279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 N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93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88">
          <p15:clr>
            <a:srgbClr val="FBAE40"/>
          </p15:clr>
        </p15:guide>
        <p15:guide id="3" orient="horz" pos="279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025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5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4978138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BA00-8839-D74D-BF23-18ABB194A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6595" y="1527175"/>
            <a:ext cx="5377206" cy="4157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10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10515600" cy="15742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BA00-8839-D74D-BF23-18ABB194A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3264409"/>
            <a:ext cx="10515601" cy="2759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62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F03D-96E1-EA4A-A5CA-D7B7B645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0111-36C8-C24F-9621-6339CD04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5FCF1-62D6-0849-8705-3D4455A3B5BF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E018F-3B31-194A-8158-5204614E2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0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--L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50220"/>
            <a:ext cx="10515600" cy="1717482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1772B-3267-9341-A866-A72081939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0" b="26936"/>
          <a:stretch/>
        </p:blipFill>
        <p:spPr>
          <a:xfrm>
            <a:off x="0" y="3264218"/>
            <a:ext cx="12205252" cy="359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-You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34435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93213"/>
            <a:ext cx="10515600" cy="945264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5836B3-8827-BE44-B710-51D85012F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4310"/>
            <a:ext cx="12192000" cy="3593689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557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-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34435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93213"/>
            <a:ext cx="10515600" cy="945264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D92BDD-D388-874A-90F8-43BCD6BEAD2E}"/>
              </a:ext>
            </a:extLst>
          </p:cNvPr>
          <p:cNvSpPr/>
          <p:nvPr userDrawn="1"/>
        </p:nvSpPr>
        <p:spPr>
          <a:xfrm>
            <a:off x="0" y="3254477"/>
            <a:ext cx="12192000" cy="36035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9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AAF7C3-A3E3-0F4B-BC1E-8BF967B7F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BB73A-1D9A-0B40-812F-E7B3C0CE8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1248" y="1124712"/>
            <a:ext cx="6528660" cy="6515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1693-2D97-B341-9A10-A738BFB4E999}"/>
              </a:ext>
            </a:extLst>
          </p:cNvPr>
          <p:cNvSpPr/>
          <p:nvPr userDrawn="1"/>
        </p:nvSpPr>
        <p:spPr>
          <a:xfrm>
            <a:off x="0" y="5517931"/>
            <a:ext cx="12192000" cy="13400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98341-1D02-9849-9164-B79B20443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2" y="5517931"/>
            <a:ext cx="2839772" cy="131264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4ADC273-FF26-7747-9D06-18DA6AC747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248" y="3790462"/>
            <a:ext cx="6528660" cy="1469291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44861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017E7-E765-2E4C-B8EA-6A761B6C4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6650"/>
            <a:ext cx="10515600" cy="465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1787-F2F1-A240-95DB-6E922CB6F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DD7C2-780A-6E4B-9105-FD8A4728EC8C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55D7-F7D2-3D45-AE69-9E630A590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494AF-7A60-5941-B7EE-EAEF4DC6AE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E68AEDA-2005-BA41-942E-1472FDD7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08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4" r:id="rId4"/>
    <p:sldLayoutId id="2147483650" r:id="rId5"/>
    <p:sldLayoutId id="2147483651" r:id="rId6"/>
    <p:sldLayoutId id="2147483661" r:id="rId7"/>
    <p:sldLayoutId id="2147483662" r:id="rId8"/>
    <p:sldLayoutId id="2147483665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8129D-8A12-1642-B72D-276B159E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296863"/>
            <a:ext cx="10153650" cy="140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6329C4-6709-E243-8A81-9E6214E0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74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</p:sldLayoutIdLst>
  <p:txStyles>
    <p:titleStyle>
      <a:lvl1pPr algn="l" defTabSz="914400" rtl="0" eaLnBrk="1" latinLnBrk="0" hangingPunct="1">
        <a:lnSpc>
          <a:spcPts val="5280"/>
        </a:lnSpc>
        <a:spcBef>
          <a:spcPct val="0"/>
        </a:spcBef>
        <a:buNone/>
        <a:defRPr sz="3700" b="0" i="0" kern="1200">
          <a:solidFill>
            <a:srgbClr val="E0112B"/>
          </a:solidFill>
          <a:latin typeface="Roboto Medium" pitchFamily="2" charset="0"/>
          <a:ea typeface="Roboto Medium" pitchFamily="2" charset="0"/>
          <a:cs typeface="+mj-cs"/>
        </a:defRPr>
      </a:lvl1pPr>
    </p:titleStyle>
    <p:bodyStyle>
      <a:lvl1pPr marL="7937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FF0000"/>
        </a:buClr>
        <a:buSzPct val="110000"/>
        <a:buFontTx/>
        <a:buNone/>
        <a:tabLst/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1pPr>
      <a:lvl2pPr marL="184150" indent="-176213" algn="l" defTabSz="900000" rtl="0" eaLnBrk="1" latinLnBrk="0" hangingPunct="1">
        <a:lnSpc>
          <a:spcPts val="3000"/>
        </a:lnSpc>
        <a:spcBef>
          <a:spcPts val="0"/>
        </a:spcBef>
        <a:spcAft>
          <a:spcPts val="0"/>
        </a:spcAft>
        <a:buClr>
          <a:srgbClr val="E0112B"/>
        </a:buClr>
        <a:buSzPct val="130000"/>
        <a:buFont typeface="Wingdings" pitchFamily="2" charset="2"/>
        <a:buChar char="§"/>
        <a:tabLst>
          <a:tab pos="3995738" algn="l"/>
        </a:tabLst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2pPr>
      <a:lvl3pPr marL="185738" indent="177800" algn="l" defTabSz="900000" rtl="0" eaLnBrk="1" latinLnBrk="0" hangingPunct="1">
        <a:lnSpc>
          <a:spcPts val="3000"/>
        </a:lnSpc>
        <a:spcBef>
          <a:spcPts val="0"/>
        </a:spcBef>
        <a:buClr>
          <a:srgbClr val="E0112B"/>
        </a:buClr>
        <a:buSzPct val="130000"/>
        <a:buFont typeface="Wingdings" pitchFamily="2" charset="2"/>
        <a:buChar char="§"/>
        <a:tabLst>
          <a:tab pos="3995738" algn="l"/>
        </a:tabLst>
        <a:defRPr sz="20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3pPr>
      <a:lvl4pPr marL="541338" indent="-177800" algn="l" defTabSz="900000" rtl="0" eaLnBrk="1" latinLnBrk="0" hangingPunct="1">
        <a:lnSpc>
          <a:spcPts val="3000"/>
        </a:lnSpc>
        <a:spcBef>
          <a:spcPts val="0"/>
        </a:spcBef>
        <a:buClr>
          <a:srgbClr val="E0112B"/>
        </a:buClr>
        <a:buSzPct val="130000"/>
        <a:buFont typeface="Wingdings" pitchFamily="2" charset="2"/>
        <a:buChar char="§"/>
        <a:tabLst>
          <a:tab pos="3995738" algn="l"/>
        </a:tabLst>
        <a:defRPr sz="17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4pPr>
      <a:lvl5pPr marL="717550" marR="0" indent="-176213" algn="l" defTabSz="900000" rtl="0" eaLnBrk="1" fontAlgn="auto" latinLnBrk="0" hangingPunct="1">
        <a:lnSpc>
          <a:spcPts val="3000"/>
        </a:lnSpc>
        <a:spcBef>
          <a:spcPts val="0"/>
        </a:spcBef>
        <a:spcAft>
          <a:spcPts val="0"/>
        </a:spcAft>
        <a:buClr>
          <a:srgbClr val="E0112B"/>
        </a:buClr>
        <a:buSzPct val="130000"/>
        <a:buFont typeface="Wingdings" pitchFamily="2" charset="2"/>
        <a:buChar char="§"/>
        <a:tabLst>
          <a:tab pos="3995738" algn="l"/>
        </a:tabLst>
        <a:defRPr sz="1700" kern="1200">
          <a:solidFill>
            <a:schemeClr val="tx1"/>
          </a:solidFill>
          <a:latin typeface="Roboto" pitchFamily="2" charset="0"/>
          <a:ea typeface="Roboto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7491">
          <p15:clr>
            <a:srgbClr val="F26B43"/>
          </p15:clr>
        </p15:guide>
        <p15:guide id="7" pos="7038">
          <p15:clr>
            <a:srgbClr val="F26B43"/>
          </p15:clr>
        </p15:guide>
        <p15:guide id="8" orient="horz" pos="4088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2" orient="horz" pos="187">
          <p15:clr>
            <a:srgbClr val="F26B43"/>
          </p15:clr>
        </p15:guide>
        <p15:guide id="13" pos="189">
          <p15:clr>
            <a:srgbClr val="F26B43"/>
          </p15:clr>
        </p15:guide>
        <p15:guide id="14" pos="642">
          <p15:clr>
            <a:srgbClr val="F26B43"/>
          </p15:clr>
        </p15:guide>
        <p15:guide id="15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londonschoolofeconomics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openxmlformats.org/officeDocument/2006/relationships/hyperlink" Target="https://www.youtube.com/channel/UCK08_B5SZwoEUk2hDPMOij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acebook.com/lseps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hyperlink" Target="https://www.linkedin.com/school/london-school-of-economics" TargetMode="External"/><Relationship Id="rId4" Type="http://schemas.openxmlformats.org/officeDocument/2006/relationships/hyperlink" Target="https://twitter.com/LSEnews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www.tiktok.com/@ls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565E7F-C7A6-D149-870C-47E6BA433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163" y="1659456"/>
            <a:ext cx="10153650" cy="12141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“Left Behind” to Die? </a:t>
            </a:r>
            <a:r>
              <a:rPr lang="en-US" sz="3600" dirty="0"/>
              <a:t>Mortality Gap for “Left-Behind” Regions in 11 EU Countries</a:t>
            </a:r>
            <a:endParaRPr lang="en-US" sz="3400" dirty="0">
              <a:solidFill>
                <a:srgbClr val="E0102B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087AC-3B6C-7340-9C1D-41EB93C6D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7164" y="4231384"/>
            <a:ext cx="10153649" cy="938752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ang,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Elias </a:t>
            </a:r>
            <a:r>
              <a:rPr lang="en-GB" altLang="zh-CN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Mossialos</a:t>
            </a:r>
            <a:r>
              <a:rPr lang="en-GB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Ilias </a:t>
            </a:r>
            <a:r>
              <a:rPr lang="en-GB" altLang="zh-CN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Kyriopoulos</a:t>
            </a:r>
            <a:r>
              <a:rPr lang="en-GB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Pauline Pearcy, Vassilis </a:t>
            </a:r>
            <a:r>
              <a:rPr lang="en-GB" altLang="zh-CN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Karadimitris</a:t>
            </a:r>
            <a:r>
              <a:rPr lang="en-GB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LSE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Health,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Economics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Political</a:t>
            </a:r>
            <a:r>
              <a:rPr lang="zh-CN" alt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7F77641-D850-0F46-B6DA-1AC10F44E0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lse.ac.uk</a:t>
            </a:r>
            <a:r>
              <a:rPr lang="en-US" dirty="0"/>
              <a:t>/</a:t>
            </a:r>
            <a:r>
              <a:rPr lang="en-US" dirty="0" err="1"/>
              <a:t>lse</a:t>
            </a:r>
            <a:r>
              <a:rPr lang="en-US" dirty="0"/>
              <a:t>-health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E5020-B646-4C49-B97F-880F7AB6D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F4E778-7330-9344-865A-1374715A62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</p:txBody>
      </p:sp>
      <p:pic>
        <p:nvPicPr>
          <p:cNvPr id="6" name="Picture 5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17C26F7C-15D9-3FE3-FFE4-5929F29AF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6" y="299654"/>
            <a:ext cx="1799789" cy="609928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2BF85ED2-BB73-032D-CF20-81B453361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8" name="Picture 27" descr="Twitter">
            <a:hlinkClick r:id="rId4"/>
            <a:extLst>
              <a:ext uri="{FF2B5EF4-FFF2-40B4-BE49-F238E27FC236}">
                <a16:creationId xmlns:a16="http://schemas.microsoft.com/office/drawing/2014/main" id="{854A5A13-1D8A-9D63-AC08-2F751718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9" y="6410791"/>
            <a:ext cx="184837" cy="18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Facebook">
            <a:hlinkClick r:id="rId6"/>
            <a:extLst>
              <a:ext uri="{FF2B5EF4-FFF2-40B4-BE49-F238E27FC236}">
                <a16:creationId xmlns:a16="http://schemas.microsoft.com/office/drawing/2014/main" id="{4130562F-A324-83E0-142A-7921BCDA8A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4" y="6410791"/>
            <a:ext cx="185323" cy="18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Instagram">
            <a:hlinkClick r:id="rId8"/>
            <a:extLst>
              <a:ext uri="{FF2B5EF4-FFF2-40B4-BE49-F238E27FC236}">
                <a16:creationId xmlns:a16="http://schemas.microsoft.com/office/drawing/2014/main" id="{6E036657-6857-368A-DCB3-2F7A30C2BF0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21" y="6410305"/>
            <a:ext cx="185323" cy="18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inkedIn">
            <a:hlinkClick r:id="rId10"/>
            <a:extLst>
              <a:ext uri="{FF2B5EF4-FFF2-40B4-BE49-F238E27FC236}">
                <a16:creationId xmlns:a16="http://schemas.microsoft.com/office/drawing/2014/main" id="{E1AE3060-527E-5F26-EB0E-BE88FBF049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2" y="6411926"/>
            <a:ext cx="185323" cy="18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YouTube">
            <a:hlinkClick r:id="rId12"/>
            <a:extLst>
              <a:ext uri="{FF2B5EF4-FFF2-40B4-BE49-F238E27FC236}">
                <a16:creationId xmlns:a16="http://schemas.microsoft.com/office/drawing/2014/main" id="{644C908C-147B-D2F7-1C26-4ACFA35BD3E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76" y="6399846"/>
            <a:ext cx="206239" cy="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Tik Tok">
            <a:hlinkClick r:id="rId14"/>
            <a:extLst>
              <a:ext uri="{FF2B5EF4-FFF2-40B4-BE49-F238E27FC236}">
                <a16:creationId xmlns:a16="http://schemas.microsoft.com/office/drawing/2014/main" id="{26EA577F-EAED-26E4-8AD3-BADA9A4487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5" y="6399845"/>
            <a:ext cx="206239" cy="2062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 descr="Decorative square">
            <a:extLst>
              <a:ext uri="{FF2B5EF4-FFF2-40B4-BE49-F238E27FC236}">
                <a16:creationId xmlns:a16="http://schemas.microsoft.com/office/drawing/2014/main" id="{7E8A8B46-00BE-ABB7-2211-649E9B7599F9}"/>
              </a:ext>
            </a:extLst>
          </p:cNvPr>
          <p:cNvSpPr/>
          <p:nvPr/>
        </p:nvSpPr>
        <p:spPr>
          <a:xfrm>
            <a:off x="11727808" y="6344350"/>
            <a:ext cx="144000" cy="144000"/>
          </a:xfrm>
          <a:prstGeom prst="rect">
            <a:avLst/>
          </a:prstGeom>
          <a:solidFill>
            <a:srgbClr val="F4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0112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D95A45CC-054F-3A00-2C99-BE31091BEE69}"/>
              </a:ext>
            </a:extLst>
          </p:cNvPr>
          <p:cNvSpPr txBox="1">
            <a:spLocks/>
          </p:cNvSpPr>
          <p:nvPr/>
        </p:nvSpPr>
        <p:spPr>
          <a:xfrm>
            <a:off x="1047163" y="3146657"/>
            <a:ext cx="10153650" cy="607078"/>
          </a:xfrm>
          <a:prstGeom prst="rect">
            <a:avLst/>
          </a:prstGeom>
        </p:spPr>
        <p:txBody>
          <a:bodyPr vert="horz" lIns="9000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280"/>
              </a:lnSpc>
              <a:spcBef>
                <a:spcPct val="0"/>
              </a:spcBef>
              <a:buNone/>
              <a:defRPr sz="4400" b="1" i="0" kern="120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85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FA312-9D5E-87F2-86C3-602D69D82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4943-D493-D37A-1E55-3CEA1B9E0E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A72C9F-1406-5951-091C-BD5C7F02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E0102B"/>
                </a:solidFill>
              </a:rPr>
              <a:t>Met</a:t>
            </a:r>
            <a:r>
              <a:rPr lang="en-US" altLang="zh-CN" sz="2800" dirty="0">
                <a:solidFill>
                  <a:srgbClr val="E0102B"/>
                </a:solidFill>
              </a:rPr>
              <a:t>hods</a:t>
            </a:r>
            <a:endParaRPr lang="en-US" sz="2800" dirty="0">
              <a:solidFill>
                <a:srgbClr val="E01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4EBD8C4-219B-7C27-808E-7F83208A2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2038227"/>
                <a:ext cx="10515600" cy="3521541"/>
              </a:xfrm>
              <a:prstGeom prst="rect">
                <a:avLst/>
              </a:prstGeom>
            </p:spPr>
            <p:txBody>
              <a:bodyPr/>
              <a:lstStyle>
                <a:lvl1pPr marL="7937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F0000"/>
                  </a:buClr>
                  <a:buSzPct val="110000"/>
                  <a:buFontTx/>
                  <a:buNone/>
                  <a:tabLst/>
                  <a:defRPr sz="2000" kern="1200">
                    <a:solidFill>
                      <a:schemeClr val="tx1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lvl1pPr>
                <a:lvl2pPr marL="184150" indent="-176213" algn="l" defTabSz="900000" rtl="0" eaLnBrk="1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112B"/>
                  </a:buClr>
                  <a:buSzPct val="130000"/>
                  <a:buFont typeface="Wingdings" pitchFamily="2" charset="2"/>
                  <a:buChar char="§"/>
                  <a:tabLst>
                    <a:tab pos="3995738" algn="l"/>
                  </a:tabLst>
                  <a:defRPr sz="2000" kern="1200">
                    <a:solidFill>
                      <a:schemeClr val="tx1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lvl2pPr>
                <a:lvl3pPr marL="185738" indent="177800" algn="l" defTabSz="900000" rtl="0" eaLnBrk="1" latinLnBrk="0" hangingPunct="1">
                  <a:lnSpc>
                    <a:spcPts val="3000"/>
                  </a:lnSpc>
                  <a:spcBef>
                    <a:spcPts val="0"/>
                  </a:spcBef>
                  <a:buClr>
                    <a:srgbClr val="E0112B"/>
                  </a:buClr>
                  <a:buSzPct val="130000"/>
                  <a:buFont typeface="Wingdings" pitchFamily="2" charset="2"/>
                  <a:buChar char="§"/>
                  <a:tabLst>
                    <a:tab pos="3995738" algn="l"/>
                  </a:tabLst>
                  <a:defRPr sz="2000" kern="1200">
                    <a:solidFill>
                      <a:schemeClr val="tx1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lvl3pPr>
                <a:lvl4pPr marL="541338" indent="-177800" algn="l" defTabSz="900000" rtl="0" eaLnBrk="1" latinLnBrk="0" hangingPunct="1">
                  <a:lnSpc>
                    <a:spcPts val="3000"/>
                  </a:lnSpc>
                  <a:spcBef>
                    <a:spcPts val="0"/>
                  </a:spcBef>
                  <a:buClr>
                    <a:srgbClr val="E0112B"/>
                  </a:buClr>
                  <a:buSzPct val="130000"/>
                  <a:buFont typeface="Wingdings" pitchFamily="2" charset="2"/>
                  <a:buChar char="§"/>
                  <a:tabLst>
                    <a:tab pos="3995738" algn="l"/>
                  </a:tabLst>
                  <a:defRPr sz="1700" kern="1200">
                    <a:solidFill>
                      <a:schemeClr val="tx1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lvl4pPr>
                <a:lvl5pPr marL="717550" marR="0" indent="-176213" algn="l" defTabSz="900000" rtl="0" eaLnBrk="1" fontAlgn="auto" latinLnBrk="0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0112B"/>
                  </a:buClr>
                  <a:buSzPct val="130000"/>
                  <a:buFont typeface="Wingdings" pitchFamily="2" charset="2"/>
                  <a:buChar char="§"/>
                  <a:tabLst>
                    <a:tab pos="3995738" algn="l"/>
                  </a:tabLst>
                  <a:defRPr sz="1700" kern="1200">
                    <a:solidFill>
                      <a:schemeClr val="tx1"/>
                    </a:solidFill>
                    <a:latin typeface="Roboto" pitchFamily="2" charset="0"/>
                    <a:ea typeface="Roboto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OLS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regressions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while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controlling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year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country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fixed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effects</a:t>
                </a:r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eqArr>
                      <m:eqArr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eqArr>
                          <m:eqArr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𝐿𝐵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eqArr>
                  </m:oMath>
                </a14:m>
                <a:endParaRPr lang="en-US" altLang="zh-CN" sz="2400" dirty="0"/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Y</a:t>
                </a:r>
                <a:r>
                  <a:rPr lang="en-US" i="1" baseline="-25000" dirty="0"/>
                  <a:t>it</a:t>
                </a:r>
                <a:r>
                  <a:rPr lang="en-US" dirty="0"/>
                  <a:t> is the age-standardized mortality rate for region </a:t>
                </a:r>
                <a:r>
                  <a:rPr lang="en-US" i="1" dirty="0" err="1"/>
                  <a:t>i</a:t>
                </a:r>
                <a:r>
                  <a:rPr lang="en-US" dirty="0"/>
                  <a:t> in year </a:t>
                </a:r>
                <a:r>
                  <a:rPr lang="en-US" i="1" dirty="0"/>
                  <a:t>t</a:t>
                </a:r>
                <a:r>
                  <a:rPr lang="en-US" dirty="0"/>
                  <a:t>. </a:t>
                </a:r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i="1" dirty="0" err="1"/>
                  <a:t>LB</a:t>
                </a:r>
                <a:r>
                  <a:rPr lang="en-US" i="1" baseline="-25000" dirty="0" err="1"/>
                  <a:t>i</a:t>
                </a:r>
                <a:r>
                  <a:rPr lang="en-US" dirty="0"/>
                  <a:t> is the “left-behind” typology of region </a:t>
                </a:r>
                <a:r>
                  <a:rPr lang="en-US" i="1" dirty="0" err="1"/>
                  <a:t>i</a:t>
                </a:r>
                <a:r>
                  <a:rPr lang="en-US" dirty="0"/>
                  <a:t>. </a:t>
                </a:r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i="1" dirty="0" err="1"/>
                  <a:t>X</a:t>
                </a:r>
                <a:r>
                  <a:rPr lang="en-US" i="1" baseline="-25000" dirty="0" err="1"/>
                  <a:t>it</a:t>
                </a:r>
                <a:r>
                  <a:rPr lang="en-US" dirty="0"/>
                  <a:t> is a vector of control variables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(details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page)</a:t>
                </a:r>
                <a:r>
                  <a:rPr lang="en-US" dirty="0"/>
                  <a:t>. </a:t>
                </a:r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sym typeface="Symbol" pitchFamily="2" charset="2"/>
                  </a:rPr>
                  <a:t></a:t>
                </a:r>
                <a:r>
                  <a:rPr lang="en-US" i="1" baseline="-25000" dirty="0"/>
                  <a:t>it</a:t>
                </a:r>
                <a:r>
                  <a:rPr lang="en-US" dirty="0"/>
                  <a:t> includes country and year fixed effects, which account for country-specific characteristics, such as lifestyle and culture, and year-specific mortality shocks, such as the COVID-19 pandemic. </a:t>
                </a:r>
              </a:p>
              <a:p>
                <a:pPr marL="350837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Symbol" pitchFamily="2" charset="2"/>
                  </a:rPr>
                  <a:t></a:t>
                </a:r>
                <a:r>
                  <a:rPr lang="en-US" baseline="-25000" dirty="0"/>
                  <a:t>it</a:t>
                </a:r>
                <a:r>
                  <a:rPr lang="en-US" dirty="0"/>
                  <a:t> is the usual error term.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4EBD8C4-219B-7C27-808E-7F83208A2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38227"/>
                <a:ext cx="10515600" cy="3521541"/>
              </a:xfrm>
              <a:prstGeom prst="rect">
                <a:avLst/>
              </a:prstGeom>
              <a:blipFill>
                <a:blip r:embed="rId2"/>
                <a:stretch>
                  <a:fillRect l="-724" t="-287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0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D5CF4B-6264-0FC5-391D-0110B7CEC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29293"/>
              </p:ext>
            </p:extLst>
          </p:nvPr>
        </p:nvGraphicFramePr>
        <p:xfrm>
          <a:off x="74428" y="239233"/>
          <a:ext cx="12117573" cy="6411743"/>
        </p:xfrm>
        <a:graphic>
          <a:graphicData uri="http://schemas.openxmlformats.org/drawingml/2006/table">
            <a:tbl>
              <a:tblPr/>
              <a:tblGrid>
                <a:gridCol w="2121706">
                  <a:extLst>
                    <a:ext uri="{9D8B030D-6E8A-4147-A177-3AD203B41FA5}">
                      <a16:colId xmlns:a16="http://schemas.microsoft.com/office/drawing/2014/main" val="417068820"/>
                    </a:ext>
                  </a:extLst>
                </a:gridCol>
                <a:gridCol w="1566610">
                  <a:extLst>
                    <a:ext uri="{9D8B030D-6E8A-4147-A177-3AD203B41FA5}">
                      <a16:colId xmlns:a16="http://schemas.microsoft.com/office/drawing/2014/main" val="1519915755"/>
                    </a:ext>
                  </a:extLst>
                </a:gridCol>
                <a:gridCol w="1517266">
                  <a:extLst>
                    <a:ext uri="{9D8B030D-6E8A-4147-A177-3AD203B41FA5}">
                      <a16:colId xmlns:a16="http://schemas.microsoft.com/office/drawing/2014/main" val="3020860318"/>
                    </a:ext>
                  </a:extLst>
                </a:gridCol>
                <a:gridCol w="1825654">
                  <a:extLst>
                    <a:ext uri="{9D8B030D-6E8A-4147-A177-3AD203B41FA5}">
                      <a16:colId xmlns:a16="http://schemas.microsoft.com/office/drawing/2014/main" val="2602191128"/>
                    </a:ext>
                  </a:extLst>
                </a:gridCol>
                <a:gridCol w="1480260">
                  <a:extLst>
                    <a:ext uri="{9D8B030D-6E8A-4147-A177-3AD203B41FA5}">
                      <a16:colId xmlns:a16="http://schemas.microsoft.com/office/drawing/2014/main" val="279187327"/>
                    </a:ext>
                  </a:extLst>
                </a:gridCol>
                <a:gridCol w="1714634">
                  <a:extLst>
                    <a:ext uri="{9D8B030D-6E8A-4147-A177-3AD203B41FA5}">
                      <a16:colId xmlns:a16="http://schemas.microsoft.com/office/drawing/2014/main" val="1202190282"/>
                    </a:ext>
                  </a:extLst>
                </a:gridCol>
                <a:gridCol w="1891443">
                  <a:extLst>
                    <a:ext uri="{9D8B030D-6E8A-4147-A177-3AD203B41FA5}">
                      <a16:colId xmlns:a16="http://schemas.microsoft.com/office/drawing/2014/main" val="3441678340"/>
                    </a:ext>
                  </a:extLst>
                </a:gridCol>
              </a:tblGrid>
              <a:tr h="70883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Factor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Demographic decline and ageing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Disconnected high poverty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Economic decline and deindustrialisation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growth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Long-term economic prosperity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Relative economic and demographic stability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102663"/>
                  </a:ext>
                </a:extLst>
              </a:tr>
              <a:tr h="6694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Overall age-standardized mortality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1041.59 (140.86)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984.33 (105.27)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1013.79 (137.34)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985.00 (108.11)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1031.66 (106.29)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1001.42 (117.69)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207626"/>
                  </a:ext>
                </a:extLst>
              </a:tr>
              <a:tr h="6694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Male age-standardized mortality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1309.68 (179.51)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1210.83 (123.90)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1254.43 (172.95)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1193.46 (131.34)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1263.68 (144.73)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1218.58 (137.55)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328921"/>
                  </a:ext>
                </a:extLst>
              </a:tr>
              <a:tr h="6694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 age-standardized mortality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834.96 (122.21)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801.94 (96.63)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832.76 (121.71)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821.64 (95.22)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856.93 (86.06)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832.57 (108.20)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0619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Education attainment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83.82 (9.37)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63.72 (11.56)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77.18 (10.10)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81.49 (6.81)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82.62 (3.64)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80.45 (6.59)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110790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Crime rate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371.82 (210.32)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165.79 (98.29)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406.06 (259.94)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466.58 (277.98)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864.47 (525.14)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390.54 (214.89)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943494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Cooling degree day index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73.12 (95.32)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367.42 (181.36)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118.12 (167.38)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90.44 (145.43)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44.33 (32.38)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100.94 (141.30)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782893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Heating degree day index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2773.41 (954.56)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1488.03 (677.14)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2209.72 (656.77)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2519.53 (638.29)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2560.85 (310.29)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2505.78 (676.55)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455553"/>
                  </a:ext>
                </a:extLst>
              </a:tr>
              <a:tr h="6694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physicians per 100,000 people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275.53 (135.36)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443.14 (123.96)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288.99 (149.92)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229.34 (146.98)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255.68 (118.48)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277.21 (156.78)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644098"/>
                  </a:ext>
                </a:extLst>
              </a:tr>
              <a:tr h="66945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hospital beds per 100,000 people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514.83 (250.56)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340.42 (124.72)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531.02 (257.93)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430.14 (305.01)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1029.96 (447.01)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460.60 (215.55)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78132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PM2.5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7.39 (2.39)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7.58 (5.43)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8.96 (2.16)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8.49 (2.32)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9.02 (1.17)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8.16 (2.56)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744297"/>
                  </a:ext>
                </a:extLst>
              </a:tr>
              <a:tr h="33472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53631"/>
                  </a:ext>
                </a:extLst>
              </a:tr>
              <a:tr h="315039">
                <a:tc gridSpan="3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Notes: Standard deviations are reported in brackets.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25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8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A615A1-F358-BF5E-27E4-FDB93EC1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82773"/>
              </p:ext>
            </p:extLst>
          </p:nvPr>
        </p:nvGraphicFramePr>
        <p:xfrm>
          <a:off x="191387" y="143250"/>
          <a:ext cx="6847367" cy="6571500"/>
        </p:xfrm>
        <a:graphic>
          <a:graphicData uri="http://schemas.openxmlformats.org/drawingml/2006/table">
            <a:tbl>
              <a:tblPr/>
              <a:tblGrid>
                <a:gridCol w="3502261">
                  <a:extLst>
                    <a:ext uri="{9D8B030D-6E8A-4147-A177-3AD203B41FA5}">
                      <a16:colId xmlns:a16="http://schemas.microsoft.com/office/drawing/2014/main" val="39036515"/>
                    </a:ext>
                  </a:extLst>
                </a:gridCol>
                <a:gridCol w="976591">
                  <a:extLst>
                    <a:ext uri="{9D8B030D-6E8A-4147-A177-3AD203B41FA5}">
                      <a16:colId xmlns:a16="http://schemas.microsoft.com/office/drawing/2014/main" val="2762843395"/>
                    </a:ext>
                  </a:extLst>
                </a:gridCol>
                <a:gridCol w="1156194">
                  <a:extLst>
                    <a:ext uri="{9D8B030D-6E8A-4147-A177-3AD203B41FA5}">
                      <a16:colId xmlns:a16="http://schemas.microsoft.com/office/drawing/2014/main" val="3443457029"/>
                    </a:ext>
                  </a:extLst>
                </a:gridCol>
                <a:gridCol w="1212321">
                  <a:extLst>
                    <a:ext uri="{9D8B030D-6E8A-4147-A177-3AD203B41FA5}">
                      <a16:colId xmlns:a16="http://schemas.microsoft.com/office/drawing/2014/main" val="196809401"/>
                    </a:ext>
                  </a:extLst>
                </a:gridCol>
              </a:tblGrid>
              <a:tr h="17719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mortality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male mortality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 mortality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18856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Left-behind typology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58140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growth (reference)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19972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432913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Long-term economic prosperity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-19.518***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-21.722**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-15.510***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8614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(5.629)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(8.032)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(4.657)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42472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Relative economic and demographic stability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40.807***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56.236***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28.252***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501973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(2.601)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(3.691)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(2.217)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837129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Economic decline and deindustrialisation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53.508***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77.521***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38.844***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49901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(3.348)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(4.718)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(2.827)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64192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Demographic decline and ageing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96.066***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143.928***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59.754***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21269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(2.860)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(4.192)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(2.472)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564652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Disconnected high poverty</a:t>
                      </a:r>
                    </a:p>
                  </a:txBody>
                  <a:tcPr marL="3414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65.716***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94.786***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40.099***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61800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(4.551)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(6.117)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(4.104)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30308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Education attainment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-3.523***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-2.749***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-3.983***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697795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(0.259)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(0.348)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(0.230)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190704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Crime rate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0.039***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0.065***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0.028***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479663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(0.006)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786798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Cooling degree day index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0.190***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0.191***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0.180***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470560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(0.014)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(0.018)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(0.013)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785791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Heating degree day index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0.021***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0.026***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0.018***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59557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(0.003)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(0.003)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475296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physicians per 100,000 people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-0.008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-0.043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0.030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297128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(0.027)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(0.035)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(0.024)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56539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hospital beds per 100,000 people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0.012**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0.030***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0.002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956230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(0.005)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(0.007)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(0.004)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508725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PM2.5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2.503***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4.034***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1.800***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813881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(0.599)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(0.881)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(0.473)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583385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005151"/>
                  </a:ext>
                </a:extLst>
              </a:tr>
              <a:tr h="20877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 p&lt;0.05, *** p&lt;0.01, *** p&lt;0.001</a:t>
                      </a: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690" marR="5690" marT="569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59967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A0F1F-B2D1-688B-D704-C1D08A66FD57}"/>
              </a:ext>
            </a:extLst>
          </p:cNvPr>
          <p:cNvSpPr txBox="1">
            <a:spLocks/>
          </p:cNvSpPr>
          <p:nvPr/>
        </p:nvSpPr>
        <p:spPr>
          <a:xfrm>
            <a:off x="7111410" y="528404"/>
            <a:ext cx="5080590" cy="5946824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Ranking from the lowest to the highest mortality rates are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long-term economic prosperity,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high growth,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relative economic and demographic stability,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economic decline and deindustrialization,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disconnected high poverty,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demographic decline and ageing.</a:t>
            </a:r>
          </a:p>
          <a:p>
            <a:r>
              <a:rPr lang="en-GB" sz="2400" dirty="0"/>
              <a:t>The worst performing typologies are all considered as “left-behind” regions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6834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FA312-9D5E-87F2-86C3-602D69D82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4943-D493-D37A-1E55-3CEA1B9E0E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A72C9F-1406-5951-091C-BD5C7F02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Findings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EBD8C4-219B-7C27-808E-7F83208A2740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found a clear mortality gradient across the six “left-behind” typologies.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This mortality gradient is consistent for overall, male, and female age-standardized mortality rates.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gap in age-standardized mortality rate between the best and worst performing typologies is 115.58 deaths per 100,000 population per year (more than 10% mortality difference).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male and female differences in age-standardized mortality rate are 165.65 and 75.26 deaths per 100,000 population per year,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24232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0043-138D-2384-11D7-4C3C46CD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2FC1B-54E0-3C22-9283-F07490160774}"/>
              </a:ext>
            </a:extLst>
          </p:cNvPr>
          <p:cNvSpPr txBox="1">
            <a:spLocks/>
          </p:cNvSpPr>
          <p:nvPr/>
        </p:nvSpPr>
        <p:spPr>
          <a:xfrm>
            <a:off x="7111410" y="528404"/>
            <a:ext cx="5080590" cy="5946824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Robustness Check using different regression specification: remove year fixed effect, add year (continuous variable) and pandemic (dummy variable)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GB" sz="2400" dirty="0"/>
              <a:t>The results are consistent with the main analysis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GB" sz="2400" dirty="0"/>
              <a:t>The COVID-19 pandemic is associated with 75.80 more deaths per 100,000 population per year, despite an annual trend of 6.18 fewer deaths per 100,000 population per year.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29D39B-F990-9223-0CF5-2F1F8D17C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39760"/>
              </p:ext>
            </p:extLst>
          </p:nvPr>
        </p:nvGraphicFramePr>
        <p:xfrm>
          <a:off x="152088" y="82882"/>
          <a:ext cx="6356288" cy="6507095"/>
        </p:xfrm>
        <a:graphic>
          <a:graphicData uri="http://schemas.openxmlformats.org/drawingml/2006/table">
            <a:tbl>
              <a:tblPr/>
              <a:tblGrid>
                <a:gridCol w="3251085">
                  <a:extLst>
                    <a:ext uri="{9D8B030D-6E8A-4147-A177-3AD203B41FA5}">
                      <a16:colId xmlns:a16="http://schemas.microsoft.com/office/drawing/2014/main" val="705275529"/>
                    </a:ext>
                  </a:extLst>
                </a:gridCol>
                <a:gridCol w="906551">
                  <a:extLst>
                    <a:ext uri="{9D8B030D-6E8A-4147-A177-3AD203B41FA5}">
                      <a16:colId xmlns:a16="http://schemas.microsoft.com/office/drawing/2014/main" val="2224815181"/>
                    </a:ext>
                  </a:extLst>
                </a:gridCol>
                <a:gridCol w="1073275">
                  <a:extLst>
                    <a:ext uri="{9D8B030D-6E8A-4147-A177-3AD203B41FA5}">
                      <a16:colId xmlns:a16="http://schemas.microsoft.com/office/drawing/2014/main" val="3284613737"/>
                    </a:ext>
                  </a:extLst>
                </a:gridCol>
                <a:gridCol w="1125377">
                  <a:extLst>
                    <a:ext uri="{9D8B030D-6E8A-4147-A177-3AD203B41FA5}">
                      <a16:colId xmlns:a16="http://schemas.microsoft.com/office/drawing/2014/main" val="2870344166"/>
                    </a:ext>
                  </a:extLst>
                </a:gridCol>
              </a:tblGrid>
              <a:tr h="30246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mortality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male mortality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 mortality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31588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Left-behind typology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028301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growth (reference)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301744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5639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Long-term economic prosperity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-18.804***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-20.867**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-14.902**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45173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(5.682)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(8.082)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(4.705)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43140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Relative economic and demographic stability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41.115***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56.470***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28.584***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048619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(2.629)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(3.713)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(2.245)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85232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Economic decline and deindustrialisation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54.013***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78.052***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39.309***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17140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(3.392)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(4.761)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(2.867)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516301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Demographic decline and ageing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96.670***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144.439***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60.378***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272420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(2.899)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(4.224)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(2.507)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160555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Disconnected high poverty</a:t>
                      </a:r>
                    </a:p>
                  </a:txBody>
                  <a:tcPr marL="30831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64.990***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93.905***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39.503***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17353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(4.568)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(6.121)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(4.128)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76704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Education attainment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-3.485***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-2.730***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-3.932***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016227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(0.259)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(0.348)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(0.230)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718906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Crime rate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0.039***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0.064***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0.028***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4459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(0.010)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(0.006)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952603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Cooling degree day index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0.212***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0.212***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0.201***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333973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(0.013)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(0.012)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595304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Heating degree day index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0.023***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0.028***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761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(0.003)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(0.002)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32887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physicians per 100,000 people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-0.010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-0.046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0.029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673175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(0.027)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(0.034)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(0.024)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97575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of hospital beds per 100,000 people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0.012**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0.002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345420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(0.005)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(0.004)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654117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PM2.5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2.556***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4.041***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1.872***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396735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(0.587)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(0.859)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(0.466)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313110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-6.177***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-10.205***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-4.330***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700543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(0.644)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(0.900)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(0.553)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32328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Pandemic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75.796***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100.725***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59.600***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05378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(3.796)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(5.107)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(3.274)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14356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5919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127952"/>
                  </a:ext>
                </a:extLst>
              </a:tr>
              <a:tr h="16377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* p&lt;0.05, *** p&lt;0.01, *** p&lt;0.001</a:t>
                      </a: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139" marR="5139" marT="513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6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3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4943-D493-D37A-1E55-3CEA1B9E0E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A72C9F-1406-5951-091C-BD5C7F02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Auxiliary analysis: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EBD8C4-219B-7C27-808E-7F83208A2740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Mortality differential of the COVID-19 pandemic across the ”left-behind” typologies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added an interaction term of the pandemic dummy and “left-behind” typologies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2ADAB0-A961-8466-02D9-DF24B2EE97BA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F1D4-2558-12C5-8157-BE7739C1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C406-4B58-2096-E2AD-AD18E7EF9BF8}"/>
              </a:ext>
            </a:extLst>
          </p:cNvPr>
          <p:cNvSpPr txBox="1">
            <a:spLocks/>
          </p:cNvSpPr>
          <p:nvPr/>
        </p:nvSpPr>
        <p:spPr>
          <a:xfrm>
            <a:off x="7111410" y="528404"/>
            <a:ext cx="5080590" cy="5946824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Different from the main analysis, i</a:t>
            </a:r>
            <a:r>
              <a:rPr lang="en-US" sz="2400" dirty="0"/>
              <a:t>n terms of the COVID-19 pandemic mortality, the best-performing typology is demographic decline and ageing, while the worst-performing typology is economic decline and deindustrialization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Both the best and worst performing typologies are considered ”left-behind” regions, which suggests heterogeneity in “left-behind” regions</a:t>
            </a:r>
            <a:endParaRPr lang="en-GB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9D7A37-AF9F-991F-80EE-ECF580CD7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69476"/>
              </p:ext>
            </p:extLst>
          </p:nvPr>
        </p:nvGraphicFramePr>
        <p:xfrm>
          <a:off x="83001" y="107576"/>
          <a:ext cx="6898712" cy="6416218"/>
        </p:xfrm>
        <a:graphic>
          <a:graphicData uri="http://schemas.openxmlformats.org/drawingml/2006/table">
            <a:tbl>
              <a:tblPr/>
              <a:tblGrid>
                <a:gridCol w="3919268">
                  <a:extLst>
                    <a:ext uri="{9D8B030D-6E8A-4147-A177-3AD203B41FA5}">
                      <a16:colId xmlns:a16="http://schemas.microsoft.com/office/drawing/2014/main" val="267015694"/>
                    </a:ext>
                  </a:extLst>
                </a:gridCol>
                <a:gridCol w="869838">
                  <a:extLst>
                    <a:ext uri="{9D8B030D-6E8A-4147-A177-3AD203B41FA5}">
                      <a16:colId xmlns:a16="http://schemas.microsoft.com/office/drawing/2014/main" val="950061944"/>
                    </a:ext>
                  </a:extLst>
                </a:gridCol>
                <a:gridCol w="1029808">
                  <a:extLst>
                    <a:ext uri="{9D8B030D-6E8A-4147-A177-3AD203B41FA5}">
                      <a16:colId xmlns:a16="http://schemas.microsoft.com/office/drawing/2014/main" val="125885924"/>
                    </a:ext>
                  </a:extLst>
                </a:gridCol>
                <a:gridCol w="1079798">
                  <a:extLst>
                    <a:ext uri="{9D8B030D-6E8A-4147-A177-3AD203B41FA5}">
                      <a16:colId xmlns:a16="http://schemas.microsoft.com/office/drawing/2014/main" val="3655009938"/>
                    </a:ext>
                  </a:extLst>
                </a:gridCol>
              </a:tblGrid>
              <a:tr h="3892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mortality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male mortality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 mortality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554162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Left-behind typology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633851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Demographic decline and ageing (reference)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104877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73880"/>
                  </a:ext>
                </a:extLst>
              </a:tr>
              <a:tr h="3892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Long-term economic prosperity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-118.236***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-170.491***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-76.384***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709441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(5.882)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(8.316)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(4.988)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834936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growth 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-98.995***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-148.771***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-61.272***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046802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(3.117)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(4.623)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(2.697)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245003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Relative economic and demographic stability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-58.705***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-93.756***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-32.793***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97387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(2.778)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(4.031)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(2.439)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443175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Economic decline and deindustrialisation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-47.698***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-73.094***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-24.681***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946465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(3.647)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(5.186)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(3.164)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284568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Disconnected high poverty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-37.579***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-57.864***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-25.555***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569242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(4.876)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(6.644)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(4.462)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9012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Pandemic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62.925***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80.382***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52.584***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411770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(5.407)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(7.421)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(4.677)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367792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Left-behind typology * pandemic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991674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Demographic decline and ageing * pandemic (reference)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156650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555249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Long-term economic prosperity * pandemic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9.541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29.723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-1.811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189984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(21.965)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(31.618)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(16.082)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654442"/>
                  </a:ext>
                </a:extLst>
              </a:tr>
              <a:tr h="3892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Relative economic and demographic stability * pandemic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13.414*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25.110**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3.947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620170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(6.757)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(9.119)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(5.769)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691394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Economic decline and deindustrialisation * pandemic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21.373**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28.402*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15.443*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823269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(8.076)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(11.024)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(6.829)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244006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High growth * pandemic 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9.296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18.633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3.034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552940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(7.456)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(10.054)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(6.579)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788504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Disconnected high poverty * pandemic</a:t>
                      </a:r>
                    </a:p>
                  </a:txBody>
                  <a:tcPr marL="41003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20.998*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27.240*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15.842*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377135"/>
                  </a:ext>
                </a:extLst>
              </a:tr>
              <a:tr h="20186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(8.603)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(11.004)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(7.720)</a:t>
                      </a:r>
                    </a:p>
                  </a:txBody>
                  <a:tcPr marL="6834" marR="6834" marT="683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00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5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59D09-6DBD-F36D-A21B-B99094B6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91D4D-A544-DD4E-1622-51E185F1E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725C33-0074-6DAF-FF2D-068BA99C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Discussion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B310C5-8C59-BBFA-F039-3D52B75AED2A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Prevailing narratives in media and academic literature have predominantly attributed regional political discontent to economic stagnation and demographic decline.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found a significant mortality gradient across the established “left-behind” typologies. “Left-behind” regions exhibit systematically higher age-standardized mortality rate than non-“left-behind” regions.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mortality gradient is consistent for overall, female, and male mortality, and robust across different regression specifications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age-standardized mortality gap between the best and worst performing typologies reaches 115.58 deaths per 100,000 population per year, a 10% mortality gap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0C280-1E44-7BDD-3CC0-A6E61842C8E9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F8BE6-2D30-BE2A-A2F4-54DE8A6EB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3F70E9-0772-0F5D-2B18-318C6E020A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7D69C1-266C-DFFC-35E6-6D2808E1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Discussion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A2E7C4A-31A1-53F6-248F-2D393E844119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Ranking from the lowest to the highest mortality rates are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long-term economic prosperity,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high growth,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relative economic and demographic stability,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economic decline and deindustrialization,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disconnected high poverty,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demographic decline and ageing.</a:t>
            </a:r>
          </a:p>
          <a:p>
            <a:r>
              <a:rPr lang="en-US" altLang="zh-CN" sz="2400" dirty="0"/>
              <a:t>Our findings call for integrated policy interventions to support “left-behind” regions, positioning population health as a key dimension, in addition to social, economic, and industrial policies.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B07F8-CD20-57EF-4DB4-18D019C6DE39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46476-30E6-AD42-5549-847B0FBB8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9BF846-41B5-03CC-0316-7BBF542B94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D5EFC0-083F-3A5E-E174-FCE693E1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Discussion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6F8DC6-B8E2-7084-7245-0DE983B9632C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Our analysis uncovers substantial heterogeneity in pandemic mortality among 'left-behind' regions, challenging the stereotypical homogeneous portrayal of “left-behind” regions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One typology of “left-behind” regions (demographic decline and ageing) scored the lowest pandemic mortality, and better than all three typologies that are not considered “left-behind”.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Meanwhile, the other two typologies of “left-behind” regions persistently score the worst pandemic mortality.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This mortality divergence highlights the need for tailored policy design grounded in local characteristics to improve population health in “left-behind” regions.</a:t>
            </a:r>
          </a:p>
          <a:p>
            <a:endParaRPr lang="en-US" altLang="zh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A461FC-38B7-3501-0FC3-7435BB312FC9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FA312-9D5E-87F2-86C3-602D69D82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24943-D493-D37A-1E55-3CEA1B9E0E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A72C9F-1406-5951-091C-BD5C7F02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Background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EBD8C4-219B-7C27-808E-7F83208A2740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2426197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“Left-behind” regions have been a prominent construct in political science and economic geography literature following the right-wing electoral shifts across the Atlantic in the past decade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For example, the red states in the Rust Belt are Trump's stronghold.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British voters in the Forgotten North ha</a:t>
            </a:r>
            <a:r>
              <a:rPr lang="en-US" altLang="zh-CN" sz="2400" dirty="0"/>
              <a:t>d</a:t>
            </a:r>
            <a:r>
              <a:rPr lang="en-US" sz="2400" dirty="0"/>
              <a:t> strong support for Brexit.</a:t>
            </a:r>
          </a:p>
        </p:txBody>
      </p:sp>
      <p:pic>
        <p:nvPicPr>
          <p:cNvPr id="3" name="Picture 2" descr="A person in a red dress&#10;&#10;AI-generated content may be incorrect.">
            <a:extLst>
              <a:ext uri="{FF2B5EF4-FFF2-40B4-BE49-F238E27FC236}">
                <a16:creationId xmlns:a16="http://schemas.microsoft.com/office/drawing/2014/main" id="{96202EF5-770D-D41A-E5AD-E45E9153E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07" y="3980281"/>
            <a:ext cx="1914008" cy="2729341"/>
          </a:xfrm>
          <a:prstGeom prst="rect">
            <a:avLst/>
          </a:prstGeom>
        </p:spPr>
      </p:pic>
      <p:pic>
        <p:nvPicPr>
          <p:cNvPr id="9" name="Picture 8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26534DB-B162-AB68-8C73-6E750FF98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26" y="3980281"/>
            <a:ext cx="2049055" cy="2729341"/>
          </a:xfrm>
          <a:prstGeom prst="rect">
            <a:avLst/>
          </a:prstGeom>
        </p:spPr>
      </p:pic>
      <p:pic>
        <p:nvPicPr>
          <p:cNvPr id="11" name="Picture 10" descr="A person in a suit&#10;&#10;AI-generated content may be incorrect.">
            <a:extLst>
              <a:ext uri="{FF2B5EF4-FFF2-40B4-BE49-F238E27FC236}">
                <a16:creationId xmlns:a16="http://schemas.microsoft.com/office/drawing/2014/main" id="{5473E1D4-0856-919E-4778-86778552D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52" y="3980281"/>
            <a:ext cx="2200670" cy="27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D1707-9F79-89DF-3E41-0AFF58A1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76B38-C4E2-F6BE-702D-FA69EFB00B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C3DF94-B573-C49B-1C42-E90ACA78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Limitations and directions for future studies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9513DC-E67A-4947-A54D-4BAF8F2ED850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 findings are not causal and only imply correlation.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Data limitations: some of the control variables are only available at NUTS 2 level. We also have to drop a few EU countries due to the lack of data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Spatial auto-correlation: neighbors of left-behind regions are also likely to be left-behind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Premature mortality could be a better variable to measure population health outcome   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B2BEA-D642-3D1F-C1EB-681BB2F0A20F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AED1-829D-6AB9-5B1F-2B4BB81A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960AB4-157E-0709-C842-3826C66B96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EB00ED-E10C-DA2C-4D77-32EB1851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Acknowledgement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7A19D2-E846-0F10-F830-83B795E62F01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We are grateful to Dr. Michael </a:t>
            </a:r>
            <a:r>
              <a:rPr lang="en-US" altLang="zh-CN" sz="2400" dirty="0" err="1"/>
              <a:t>Mühlichen</a:t>
            </a:r>
            <a:r>
              <a:rPr lang="en-US" altLang="zh-CN" sz="2400" dirty="0"/>
              <a:t> for providing the German mortality data and contextual variables essential to this research.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7281F-BA77-9EC6-8B5E-681171C2F8DD}"/>
              </a:ext>
            </a:extLst>
          </p:cNvPr>
          <p:cNvSpPr/>
          <p:nvPr/>
        </p:nvSpPr>
        <p:spPr>
          <a:xfrm>
            <a:off x="188259" y="6195415"/>
            <a:ext cx="1021976" cy="440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2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E9ADA-E3EB-D18D-9648-635E6CDA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E76B3-5292-F055-7A23-82CD10136A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F7564-194F-3A1A-D4A6-244870F515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F09AF3-5242-2771-AD7F-371931CC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What are “left-behind” regions?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1C85DA3-566F-05AD-6382-80F0470D51B6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Economic geography literature characterized “left-behind” regions as post-industrial or rural regions marginalized by globalization, the accompanied labor market restructuring, and economic decline.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Structural factors, such as globalization, the rise of the service and knowledge economy, and demographic shift, can have spatially uneven impacts at the sub-national level, which inevitably led to divergent regional development outcomes and exacerbated spatial inequality.</a:t>
            </a:r>
          </a:p>
        </p:txBody>
      </p:sp>
    </p:spTree>
    <p:extLst>
      <p:ext uri="{BB962C8B-B14F-4D97-AF65-F5344CB8AC3E}">
        <p14:creationId xmlns:p14="http://schemas.microsoft.com/office/powerpoint/2010/main" val="42035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1ECEA-5884-5122-D02C-28699B96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1014F-A91B-4043-BF21-2589976776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0A4E63-1DC0-E3BD-A724-0DD24B9C46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A8F51-FA06-78F1-1113-24325918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“Left-behind” typologies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C9B9D89-05BB-DF3F-0428-9BB3E4550F50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Velthuis et al. (2025) analyzed economic, demographic, and social factors of EU15 countries at the NUTS 3 level, and six groups of regions emerged from their cluster analysis. 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long-term economic prosperity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high growth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relative economic and demographic stability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economic decline and deindustrialization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demographic decline and ageing</a:t>
            </a:r>
          </a:p>
          <a:p>
            <a:pPr marL="52705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disconnected, high poverty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The former three typologies were not considered as “left-behind”, while the latter three were considered “left-behind” regions.</a:t>
            </a:r>
          </a:p>
        </p:txBody>
      </p:sp>
    </p:spTree>
    <p:extLst>
      <p:ext uri="{BB962C8B-B14F-4D97-AF65-F5344CB8AC3E}">
        <p14:creationId xmlns:p14="http://schemas.microsoft.com/office/powerpoint/2010/main" val="41425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17A45AD-8631-FB0A-8EB9-1795A0AA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4" y="68263"/>
            <a:ext cx="11844011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221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C9DF7A-F834-4948-DA36-4F9948F69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02DE4D24-1215-600F-34D6-5827ECD6E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72436"/>
            <a:ext cx="11950700" cy="65131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86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urvey&#10;&#10;AI-generated content may be incorrect.">
            <a:extLst>
              <a:ext uri="{FF2B5EF4-FFF2-40B4-BE49-F238E27FC236}">
                <a16:creationId xmlns:a16="http://schemas.microsoft.com/office/drawing/2014/main" id="{8EC6EC49-FF1D-AB39-8930-35E5F417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366634"/>
            <a:ext cx="11950700" cy="612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europe with different colored areas&#10;&#10;AI-generated content may be incorrect.">
            <a:extLst>
              <a:ext uri="{FF2B5EF4-FFF2-40B4-BE49-F238E27FC236}">
                <a16:creationId xmlns:a16="http://schemas.microsoft.com/office/drawing/2014/main" id="{97BAF68A-85FA-C6EA-8672-B3DF87E3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84" y="0"/>
            <a:ext cx="4918999" cy="6858000"/>
          </a:xfrm>
          <a:prstGeom prst="rect">
            <a:avLst/>
          </a:prstGeom>
        </p:spPr>
      </p:pic>
      <p:pic>
        <p:nvPicPr>
          <p:cNvPr id="5" name="Picture 4" descr="A map of germany with blue and green colors&#10;&#10;AI-generated content may be incorrect.">
            <a:extLst>
              <a:ext uri="{FF2B5EF4-FFF2-40B4-BE49-F238E27FC236}">
                <a16:creationId xmlns:a16="http://schemas.microsoft.com/office/drawing/2014/main" id="{11911158-6C01-98A1-EFD5-C45A23D22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977" y="0"/>
            <a:ext cx="489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13530-2DD6-EA09-E8B4-F6CF3A317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E6F44-E26E-9087-8E35-23EC40B135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@LSEHealthPolicy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A9E0D-C193-227F-CDC7-4B741C70C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LSE</a:t>
            </a:r>
            <a:r>
              <a:rPr lang="zh-CN" altLang="en-US" dirty="0"/>
              <a:t> </a:t>
            </a:r>
            <a:r>
              <a:rPr lang="en-US" altLang="zh-CN" dirty="0"/>
              <a:t>Health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5D15F6-AA13-0A57-05AC-922669CA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98232"/>
            <a:ext cx="10515600" cy="620202"/>
          </a:xfrm>
        </p:spPr>
        <p:txBody>
          <a:bodyPr/>
          <a:lstStyle/>
          <a:p>
            <a:pPr algn="l"/>
            <a:r>
              <a:rPr lang="en-US" altLang="zh-CN" sz="2800" dirty="0">
                <a:solidFill>
                  <a:srgbClr val="E0102B"/>
                </a:solidFill>
              </a:rPr>
              <a:t>”Left-behind” regions and mortality</a:t>
            </a:r>
            <a:endParaRPr lang="en-US" sz="2800" dirty="0">
              <a:solidFill>
                <a:srgbClr val="E0102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774565-4EA6-1FEF-15F2-1A6147B457CE}"/>
              </a:ext>
            </a:extLst>
          </p:cNvPr>
          <p:cNvSpPr txBox="1">
            <a:spLocks/>
          </p:cNvSpPr>
          <p:nvPr/>
        </p:nvSpPr>
        <p:spPr>
          <a:xfrm>
            <a:off x="838199" y="2038227"/>
            <a:ext cx="10515600" cy="4157188"/>
          </a:xfrm>
          <a:prstGeom prst="rect">
            <a:avLst/>
          </a:prstGeom>
        </p:spPr>
        <p:txBody>
          <a:bodyPr/>
          <a:lstStyle>
            <a:lvl1pPr marL="7937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10000"/>
              <a:buFontTx/>
              <a:buNone/>
              <a:tabLst/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184150" indent="-176213" algn="l" defTabSz="9000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185738" indent="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20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541338" indent="-177800" algn="l" defTabSz="900000" rtl="0" eaLnBrk="1" latinLnBrk="0" hangingPunct="1">
              <a:lnSpc>
                <a:spcPts val="3000"/>
              </a:lnSpc>
              <a:spcBef>
                <a:spcPts val="0"/>
              </a:spcBef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717550" marR="0" indent="-176213" algn="l" defTabSz="900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E0112B"/>
              </a:buClr>
              <a:buSzPct val="130000"/>
              <a:buFont typeface="Wingdings" pitchFamily="2" charset="2"/>
              <a:buChar char="§"/>
              <a:tabLst>
                <a:tab pos="3995738" algn="l"/>
              </a:tabLst>
              <a:defRPr sz="1700" kern="120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sz="2400" dirty="0"/>
              <a:t>“Left-</a:t>
            </a:r>
            <a:r>
              <a:rPr lang="en-US" sz="2400" dirty="0" err="1"/>
              <a:t>behindness</a:t>
            </a:r>
            <a:r>
              <a:rPr lang="en-US" sz="2400" dirty="0"/>
              <a:t>” is like an expanded version of socioeconomic determinants of health, with a spatial dimension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Many studies examined spatial health inequality in the EU, but few studies linked health or mortality outcomes to “left-</a:t>
            </a:r>
            <a:r>
              <a:rPr lang="en-US" altLang="zh-CN" sz="2400" dirty="0" err="1"/>
              <a:t>behindness</a:t>
            </a:r>
            <a:r>
              <a:rPr lang="en-US" altLang="zh-CN" sz="2400" dirty="0"/>
              <a:t>”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Our study leverages the construct of “left-behind” regions in political science and economic geography literature, and evaluates mortality gradient across various “left-behind” typologies</a:t>
            </a:r>
          </a:p>
          <a:p>
            <a:pPr marL="350837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468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roduction">
  <a:themeElements>
    <a:clrScheme name="LSE Colour Palette">
      <a:dk1>
        <a:srgbClr val="000000"/>
      </a:dk1>
      <a:lt1>
        <a:srgbClr val="FFFFFF"/>
      </a:lt1>
      <a:dk2>
        <a:srgbClr val="A3AAAE"/>
      </a:dk2>
      <a:lt2>
        <a:srgbClr val="D0D3D3"/>
      </a:lt2>
      <a:accent1>
        <a:srgbClr val="F33030"/>
      </a:accent1>
      <a:accent2>
        <a:srgbClr val="5B325F"/>
      </a:accent2>
      <a:accent3>
        <a:srgbClr val="6BABE5"/>
      </a:accent3>
      <a:accent4>
        <a:srgbClr val="FFCE00"/>
      </a:accent4>
      <a:accent5>
        <a:srgbClr val="009383"/>
      </a:accent5>
      <a:accent6>
        <a:srgbClr val="70AD47"/>
      </a:accent6>
      <a:hlink>
        <a:srgbClr val="5B325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7203</TotalTime>
  <Words>2249</Words>
  <Application>Microsoft Macintosh PowerPoint</Application>
  <PresentationFormat>Widescreen</PresentationFormat>
  <Paragraphs>484</Paragraphs>
  <Slides>21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Roboto Regular</vt:lpstr>
      <vt:lpstr>Arial</vt:lpstr>
      <vt:lpstr>Calibri</vt:lpstr>
      <vt:lpstr>Cambria Math</vt:lpstr>
      <vt:lpstr>Franklin Gothic Book</vt:lpstr>
      <vt:lpstr>Franklin Gothic Medium</vt:lpstr>
      <vt:lpstr>Roboto</vt:lpstr>
      <vt:lpstr>Roboto Light</vt:lpstr>
      <vt:lpstr>Roboto Medium</vt:lpstr>
      <vt:lpstr>Symbol</vt:lpstr>
      <vt:lpstr>Times New Roman</vt:lpstr>
      <vt:lpstr>Wingdings</vt:lpstr>
      <vt:lpstr>Office Theme</vt:lpstr>
      <vt:lpstr>Introduction</vt:lpstr>
      <vt:lpstr>“Left Behind” to Die? Mortality Gap for “Left-Behind” Regions in 11 EU Countries</vt:lpstr>
      <vt:lpstr>Background</vt:lpstr>
      <vt:lpstr>What are “left-behind” regions?</vt:lpstr>
      <vt:lpstr>“Left-behind” typologies</vt:lpstr>
      <vt:lpstr>PowerPoint Presentation</vt:lpstr>
      <vt:lpstr>PowerPoint Presentation</vt:lpstr>
      <vt:lpstr>PowerPoint Presentation</vt:lpstr>
      <vt:lpstr>PowerPoint Presentation</vt:lpstr>
      <vt:lpstr>”Left-behind” regions and mortality</vt:lpstr>
      <vt:lpstr>Methods</vt:lpstr>
      <vt:lpstr>PowerPoint Presentation</vt:lpstr>
      <vt:lpstr>PowerPoint Presentation</vt:lpstr>
      <vt:lpstr>Findings</vt:lpstr>
      <vt:lpstr>PowerPoint Presentation</vt:lpstr>
      <vt:lpstr>Auxiliary analysis:</vt:lpstr>
      <vt:lpstr>PowerPoint Presentation</vt:lpstr>
      <vt:lpstr>Discussion</vt:lpstr>
      <vt:lpstr>Discussion</vt:lpstr>
      <vt:lpstr>Discussion</vt:lpstr>
      <vt:lpstr>Limitations and directions for future studies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Di Yang</cp:lastModifiedBy>
  <cp:revision>126</cp:revision>
  <dcterms:created xsi:type="dcterms:W3CDTF">2018-03-02T16:11:06Z</dcterms:created>
  <dcterms:modified xsi:type="dcterms:W3CDTF">2025-09-25T09:03:21Z</dcterms:modified>
</cp:coreProperties>
</file>